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1" r:id="rId3"/>
    <p:sldId id="322" r:id="rId4"/>
    <p:sldId id="261" r:id="rId5"/>
    <p:sldId id="263" r:id="rId6"/>
    <p:sldId id="264" r:id="rId7"/>
    <p:sldId id="266" r:id="rId8"/>
    <p:sldId id="267" r:id="rId9"/>
    <p:sldId id="287" r:id="rId10"/>
    <p:sldId id="268" r:id="rId11"/>
    <p:sldId id="269" r:id="rId12"/>
    <p:sldId id="270" r:id="rId13"/>
    <p:sldId id="271" r:id="rId14"/>
    <p:sldId id="272" r:id="rId15"/>
    <p:sldId id="257" r:id="rId16"/>
    <p:sldId id="274" r:id="rId17"/>
    <p:sldId id="275" r:id="rId18"/>
    <p:sldId id="276" r:id="rId19"/>
    <p:sldId id="277" r:id="rId20"/>
    <p:sldId id="278" r:id="rId21"/>
    <p:sldId id="279" r:id="rId22"/>
    <p:sldId id="286" r:id="rId23"/>
    <p:sldId id="280" r:id="rId24"/>
    <p:sldId id="281" r:id="rId25"/>
    <p:sldId id="258" r:id="rId26"/>
    <p:sldId id="273" r:id="rId27"/>
    <p:sldId id="283" r:id="rId28"/>
    <p:sldId id="282" r:id="rId29"/>
    <p:sldId id="289" r:id="rId30"/>
    <p:sldId id="284" r:id="rId31"/>
    <p:sldId id="285" r:id="rId32"/>
    <p:sldId id="288" r:id="rId33"/>
    <p:sldId id="298" r:id="rId34"/>
    <p:sldId id="259" r:id="rId35"/>
    <p:sldId id="312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260" r:id="rId44"/>
    <p:sldId id="301" r:id="rId45"/>
    <p:sldId id="302" r:id="rId46"/>
    <p:sldId id="300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9" r:id="rId55"/>
    <p:sldId id="313" r:id="rId56"/>
    <p:sldId id="317" r:id="rId57"/>
    <p:sldId id="318" r:id="rId58"/>
    <p:sldId id="315" r:id="rId59"/>
    <p:sldId id="316" r:id="rId60"/>
    <p:sldId id="303" r:id="rId61"/>
    <p:sldId id="320" r:id="rId6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38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56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705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920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2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11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52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986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431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34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445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2FBE86-D740-4CA9-8443-D7FDF9E9B7E6}" type="datetimeFigureOut">
              <a:rPr lang="hu-HU" smtClean="0"/>
              <a:t>2023. 11. 04.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56F940C-6DE0-40E7-8D5D-58FE6DCC2CE4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1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10490" y="313509"/>
            <a:ext cx="9457509" cy="3196454"/>
          </a:xfrm>
        </p:spPr>
        <p:txBody>
          <a:bodyPr>
            <a:noAutofit/>
          </a:bodyPr>
          <a:lstStyle/>
          <a:p>
            <a:pPr algn="ctr"/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Market-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Gardeners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 Society. 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South-</a:t>
            </a:r>
            <a:r>
              <a:rPr lang="hu-H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Eastern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Hungary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58537" y="4354286"/>
            <a:ext cx="9309464" cy="1480457"/>
          </a:xfrm>
        </p:spPr>
        <p:txBody>
          <a:bodyPr>
            <a:normAutofit fontScale="92500" lnSpcReduction="20000"/>
          </a:bodyPr>
          <a:lstStyle/>
          <a:p>
            <a:pPr algn="ctr"/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László Mód (PhD) </a:t>
            </a:r>
          </a:p>
          <a:p>
            <a:pPr algn="ctr"/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Ethnology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Anthropology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University of Szeged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97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33482"/>
            <a:ext cx="4925027" cy="682451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65" y="1480456"/>
            <a:ext cx="5335078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18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8" y="0"/>
            <a:ext cx="10352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" y="0"/>
            <a:ext cx="1075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2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98" y="0"/>
            <a:ext cx="8271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60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5" y="-17416"/>
            <a:ext cx="6369736" cy="356180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1" y="2687023"/>
            <a:ext cx="5823498" cy="39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5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89166" y="365125"/>
            <a:ext cx="9864634" cy="1325563"/>
          </a:xfrm>
        </p:spPr>
        <p:txBody>
          <a:bodyPr>
            <a:norm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tends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greatest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emphasis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difficulties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experienced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down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absence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adequate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99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Newspapers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0230" y="2020389"/>
            <a:ext cx="5373188" cy="4156574"/>
          </a:xfrm>
        </p:spPr>
        <p:txBody>
          <a:bodyPr>
            <a:normAutofit/>
          </a:bodyPr>
          <a:lstStyle/>
          <a:p>
            <a:pPr algn="just"/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ever-accelerating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digitalization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local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newspapers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reported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plant-growing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practiced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becoming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increasingly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28" y="0"/>
            <a:ext cx="480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22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5" y="194930"/>
            <a:ext cx="5399314" cy="65072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411" y="117034"/>
            <a:ext cx="3744687" cy="66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862149" y="286604"/>
            <a:ext cx="10293531" cy="741008"/>
          </a:xfrm>
        </p:spPr>
        <p:txBody>
          <a:bodyPr>
            <a:normAutofit/>
          </a:bodyPr>
          <a:lstStyle/>
          <a:p>
            <a:r>
              <a:rPr lang="hu-H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Archival</a:t>
            </a:r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most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usable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groups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opportunity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versatile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citizens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authorities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someone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wanted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permanently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obtain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citizenship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being 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settlement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The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issued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1886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assigned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municipalities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permit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settlement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citizens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initiated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temporary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settlement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decree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1903,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1954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certain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citizens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register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authorities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employment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detail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Menyhárt 2021: 79–81.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40698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836023" y="827315"/>
            <a:ext cx="504226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600" dirty="0">
                <a:latin typeface="Times New Roman" panose="02020603050405020304" pitchFamily="18" charset="0"/>
                <a:ea typeface="TimesNewRoman"/>
              </a:rPr>
              <a:t>The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engineering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office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of Szentes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regularly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issued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permits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to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Bulgarians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which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allowed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them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to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drill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wells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or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set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up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water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diverting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machines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. During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analysis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documents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valuable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information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not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only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about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irrigation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methods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but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also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about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size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location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and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ownership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land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involved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in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gardening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can</a:t>
            </a:r>
            <a:r>
              <a:rPr lang="hu-HU" sz="2600" dirty="0">
                <a:latin typeface="Times New Roman" panose="02020603050405020304" pitchFamily="18" charset="0"/>
                <a:ea typeface="TimesNewRoman"/>
              </a:rPr>
              <a:t> be </a:t>
            </a:r>
            <a:r>
              <a:rPr lang="hu-HU" sz="2600" dirty="0" err="1">
                <a:latin typeface="Times New Roman" panose="02020603050405020304" pitchFamily="18" charset="0"/>
                <a:ea typeface="TimesNewRoman"/>
              </a:rPr>
              <a:t>obtained</a:t>
            </a:r>
            <a:r>
              <a:rPr lang="hu-HU" sz="2600" dirty="0" smtClean="0">
                <a:latin typeface="Times New Roman" panose="02020603050405020304" pitchFamily="18" charset="0"/>
                <a:ea typeface="TimesNewRoman"/>
              </a:rPr>
              <a:t>.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permissions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irrigation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diverted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 descr="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75" y="29804"/>
            <a:ext cx="4662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9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966651" y="679269"/>
            <a:ext cx="10258697" cy="4562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 hangingPunct="0">
              <a:spcAft>
                <a:spcPts val="6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u-H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Bódi, Ferenc–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Savova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Ralitsa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2018: A bolgárkertészek Magyarországon a 19. század végén és a 20. század első felében – környezeti és gazdaság antropológiai aspektusból. [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 market-gardeners in Hungary at the end of the 19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century and in the first part of the 20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century. Ecological and economic anthropology aspects].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Tudomány,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179, No 3, 373–382.  </a:t>
            </a:r>
            <a:endParaRPr lang="hu-H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u-H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u-H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Boross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Marietta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1973: Bolgár és bolgár rendszerű kertészek Magyarországon 1870–1945. [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Bulgarian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Gardeners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Hungary 1870–1945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]. </a:t>
            </a:r>
            <a:r>
              <a:rPr lang="hu-H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Ethnographia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Volume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LXXXIV, 29–52.</a:t>
            </a:r>
            <a:endParaRPr lang="hu-H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u-H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u-H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Jakimova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Marijana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2009: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Migration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assimilation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The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gardeners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Austria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In: Christian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Promitzer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Klaus-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Jurgen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Hermanik, Eduard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Staudinger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.),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Hidden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Minorities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ethnic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identity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Central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Europe and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Balkans.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Münster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Verlag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129–142.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Kaneva-Johnson, Maria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1996: The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Gardeners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Europe. In: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Harlan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Walker. (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.),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move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Symposium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cookery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London: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Prospect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195–199.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68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75" y="0"/>
            <a:ext cx="9347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65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61852" y="1175658"/>
            <a:ext cx="41191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Church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state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registers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regarded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possible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sources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because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provide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data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mainly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marriage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/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relationships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settlements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where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there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an Ortodox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parish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it </a:t>
            </a:r>
            <a:r>
              <a:rPr lang="hu-HU" sz="2400" dirty="0" smtClean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is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definitely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reviewing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records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hope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might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hu-HU" sz="2400" dirty="0" smtClean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52" y="78739"/>
            <a:ext cx="6096000" cy="62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12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465" y="73509"/>
            <a:ext cx="7947393" cy="67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23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40229" y="1071154"/>
            <a:ext cx="41975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latin typeface="Times New Roman" panose="02020603050405020304" pitchFamily="18" charset="0"/>
                <a:ea typeface="TimesNewRoman"/>
              </a:rPr>
              <a:t>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addition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sources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found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public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collections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documents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owned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by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descendants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should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mentioned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travel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documents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birth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certificates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economic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records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even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photographs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.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lucky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case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descendants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preserved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thus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researchers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have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opportunity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study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analyze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. 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20" y="139338"/>
            <a:ext cx="4989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44434" y="286603"/>
            <a:ext cx="10511246" cy="1028391"/>
          </a:xfrm>
        </p:spPr>
        <p:txBody>
          <a:bodyPr>
            <a:normAutofit/>
          </a:bodyPr>
          <a:lstStyle/>
          <a:p>
            <a:r>
              <a:rPr lang="hu-H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Interviews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44434" y="2107474"/>
            <a:ext cx="5799909" cy="4069489"/>
          </a:xfrm>
        </p:spPr>
        <p:txBody>
          <a:bodyPr/>
          <a:lstStyle/>
          <a:p>
            <a:pPr algn="just"/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2000s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settlements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conduct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interviews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descendants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grandchildren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whose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important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managed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Additionally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enriched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Szentes Museum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ancestors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hu-HU" dirty="0"/>
          </a:p>
        </p:txBody>
      </p:sp>
      <p:pic>
        <p:nvPicPr>
          <p:cNvPr id="6" name="Picture 4" descr="bolgár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24" y="0"/>
            <a:ext cx="4392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969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1486" y="757646"/>
            <a:ext cx="10352314" cy="933042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market-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gardeners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Szentes</a:t>
            </a:r>
            <a:b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bolgá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4160" y="1690688"/>
            <a:ext cx="7079056" cy="49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458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92480" y="889844"/>
            <a:ext cx="104502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Several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researchers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applied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Ravenstein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Lee's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theoretical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approach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migration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approach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connect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migration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influence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push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pull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factors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(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Jakimova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2009: 135; Bódi 2017: 115–128; Bódi–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Savova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2018: 373–382)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Push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factors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example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poverty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rapid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population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growth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reduces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access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resources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poverty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even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natural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disasters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force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people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leave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homes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Pull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factors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contrary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encourage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people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migrate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certain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areas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due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better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job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opportunities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living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conditions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political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religious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freedom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easier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access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(Lee 1966: 47–57.)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Behind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migration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several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factors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seen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increase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population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Central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European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and,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close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connection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it,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increase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demand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vegetables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addition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appearance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neutral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families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became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more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popular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complex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issuing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communities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well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increase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population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also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mentioned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here. (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Jakimova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2009: 135.)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2291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" y="114118"/>
            <a:ext cx="5828148" cy="365669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77" y="2880955"/>
            <a:ext cx="6156960" cy="384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2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61852" y="600892"/>
            <a:ext cx="58434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demand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vegetables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Hungary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World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crisis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1920s and 1930s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pushed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cultivation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cereals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cessation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river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railway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local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pick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shovel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men)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specialized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digging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transporting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gradually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job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beginning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20th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century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involved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vegetable-growing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Regardless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farming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leased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sector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ensured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existence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more and more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became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04" y="1358537"/>
            <a:ext cx="5325638" cy="34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99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863" y="365126"/>
            <a:ext cx="11112137" cy="897618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Horse-drawn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carriage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delivering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 </a:t>
            </a:r>
          </a:p>
        </p:txBody>
      </p:sp>
      <p:pic>
        <p:nvPicPr>
          <p:cNvPr id="7172" name="Picture 4" descr="img6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4" y="1507808"/>
            <a:ext cx="8029303" cy="47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93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23406" y="888274"/>
            <a:ext cx="9779725" cy="492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Menyhárt, Krisztina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Tanulmányok a magyarországi bolgár közösségről.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Community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Hungary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Budapest: Bolgár Kulturális Fórum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Mód, László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2003: Bolgár kertészek Szentes környékén. [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Gardeners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Szentes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In: Szabó János József (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bolgárkertészkedés hagyományai Szentesen és környékén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[The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Tradition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Gardening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Szentes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Szentes: Móra Ferenc, 37–46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Peykovska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Penka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2018: A munkavállalási engedélyek, mint a nemzetközi migráció forrásai – az 1930-as évekbeli Baranya megyei bolgárkertész bevándorlók kapcsán. In: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Peykovska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Penka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Demeter Gábor 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Emberek és eszmék migrációi Bulgáriában és Magyarországon (19–21. század).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[The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Hungary in 19th and 21th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Szófia: Paradigma, 343–383.</a:t>
            </a:r>
          </a:p>
          <a:p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Peykovska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Penka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2022:	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Move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Migration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Refugees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Urbanisation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1910s-1930s.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Sofia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Institute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Sciencies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71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70857" y="478971"/>
            <a:ext cx="48332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appeared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1875.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stop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Szegvár,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offered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technology.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Although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bigger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city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immediate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vicinity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settlement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smaller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rivers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suitable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irrigation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estate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Károlyi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provided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suitable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factors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explain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settlement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0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09" y="4323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543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14400" y="984070"/>
            <a:ext cx="50248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After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Szegvár,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also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appeared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in Szentes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end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19th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century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where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due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larger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population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more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favorable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opportunities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opened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up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field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sales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migration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studied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settlements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lasted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mid-1870s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end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1940s. Most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settled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temporarily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which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meant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returned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homeland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winter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months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when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no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production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083449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303763"/>
              </p:ext>
            </p:extLst>
          </p:nvPr>
        </p:nvGraphicFramePr>
        <p:xfrm>
          <a:off x="1584961" y="635766"/>
          <a:ext cx="8499564" cy="5198611"/>
        </p:xfrm>
        <a:graphic>
          <a:graphicData uri="http://schemas.openxmlformats.org/drawingml/2006/table">
            <a:tbl>
              <a:tblPr/>
              <a:tblGrid>
                <a:gridCol w="3017331">
                  <a:extLst>
                    <a:ext uri="{9D8B030D-6E8A-4147-A177-3AD203B41FA5}">
                      <a16:colId xmlns:a16="http://schemas.microsoft.com/office/drawing/2014/main" val="4055071202"/>
                    </a:ext>
                  </a:extLst>
                </a:gridCol>
                <a:gridCol w="1194675">
                  <a:extLst>
                    <a:ext uri="{9D8B030D-6E8A-4147-A177-3AD203B41FA5}">
                      <a16:colId xmlns:a16="http://schemas.microsoft.com/office/drawing/2014/main" val="4079047389"/>
                    </a:ext>
                  </a:extLst>
                </a:gridCol>
                <a:gridCol w="1142720">
                  <a:extLst>
                    <a:ext uri="{9D8B030D-6E8A-4147-A177-3AD203B41FA5}">
                      <a16:colId xmlns:a16="http://schemas.microsoft.com/office/drawing/2014/main" val="1349371114"/>
                    </a:ext>
                  </a:extLst>
                </a:gridCol>
                <a:gridCol w="1376089">
                  <a:extLst>
                    <a:ext uri="{9D8B030D-6E8A-4147-A177-3AD203B41FA5}">
                      <a16:colId xmlns:a16="http://schemas.microsoft.com/office/drawing/2014/main" val="2495053829"/>
                    </a:ext>
                  </a:extLst>
                </a:gridCol>
                <a:gridCol w="1768749">
                  <a:extLst>
                    <a:ext uri="{9D8B030D-6E8A-4147-A177-3AD203B41FA5}">
                      <a16:colId xmlns:a16="http://schemas.microsoft.com/office/drawing/2014/main" val="2013638862"/>
                    </a:ext>
                  </a:extLst>
                </a:gridCol>
              </a:tblGrid>
              <a:tr h="431441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Gardens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661854"/>
                  </a:ext>
                </a:extLst>
              </a:tr>
              <a:tr h="68877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Bulgarian</a:t>
                      </a:r>
                      <a:endParaRPr kumimoji="0" lang="hu-HU" altLang="hu-H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44289"/>
                  </a:ext>
                </a:extLst>
              </a:tr>
              <a:tr h="68740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Hungarian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387873"/>
                  </a:ext>
                </a:extLst>
              </a:tr>
              <a:tr h="112174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number of gardens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401380"/>
                  </a:ext>
                </a:extLst>
              </a:tr>
              <a:tr h="77659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Territory of gardens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152117"/>
                  </a:ext>
                </a:extLst>
              </a:tr>
              <a:tr h="146689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territory per gardens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066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488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16855250"/>
              </p:ext>
            </p:extLst>
          </p:nvPr>
        </p:nvGraphicFramePr>
        <p:xfrm>
          <a:off x="2577738" y="154608"/>
          <a:ext cx="6967084" cy="6442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hoto Editor fénykép" r:id="rId3" imgW="17514286" imgH="15609524" progId="MSPhotoEd.3">
                  <p:embed/>
                </p:oleObj>
              </mc:Choice>
              <mc:Fallback>
                <p:oleObj name="Photo Editor fénykép" r:id="rId3" imgW="17514286" imgH="15609524" progId="MSPhotoEd.3">
                  <p:embed/>
                  <p:pic>
                    <p:nvPicPr>
                      <p:cNvPr id="286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7738" y="154608"/>
                        <a:ext cx="6967084" cy="6442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74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6651" y="286604"/>
            <a:ext cx="10189029" cy="706174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gricultural</a:t>
            </a:r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cultivation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932" y="1837510"/>
            <a:ext cx="7619999" cy="4031584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grew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hotbeds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irrigation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technology.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gained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popularity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markets.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extensive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introduced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completely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unknown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Hungary.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played an important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cultivating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peppers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eggplants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leeks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country.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appear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earlier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advantage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inch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customers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4" descr="bolgá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327" y="1332729"/>
            <a:ext cx="3538537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162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0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834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szalva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61" y="905692"/>
            <a:ext cx="7487845" cy="5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592184" y="1602377"/>
            <a:ext cx="35443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irrigation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water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 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diverted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 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machine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called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dulap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It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constructed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themselves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Between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two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world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irrigation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modernized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using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more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powerful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pump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motors.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Water wheel in winter on a postcard from Szentes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15364" name="Picture 4" descr="bolgárkeré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13212"/>
            <a:ext cx="9929753" cy="619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3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pPr eaLnBrk="1" hangingPunct="1"/>
            <a:r>
              <a:rPr lang="hu-HU" altLang="hu-HU" sz="2800"/>
              <a:t>Picture from the beginning of the 20th century</a:t>
            </a:r>
          </a:p>
        </p:txBody>
      </p:sp>
      <p:pic>
        <p:nvPicPr>
          <p:cNvPr id="16388" name="Picture 4" descr="Szent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30" y="130628"/>
            <a:ext cx="9602790" cy="609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4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zalva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937579"/>
            <a:ext cx="7134088" cy="430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bolgár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950" y="287383"/>
            <a:ext cx="3787934" cy="582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47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870858" y="888274"/>
            <a:ext cx="48506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settled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south-eastern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region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Hungary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last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third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19th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century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terms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numbers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well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below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size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colonies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near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Budapest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countryside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However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activities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significant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impact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production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local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population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and,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close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connection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it,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lifestyle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47" y="1065338"/>
            <a:ext cx="5452047" cy="38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25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731520" y="1428206"/>
            <a:ext cx="51293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brought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specific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types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hoes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which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previously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completely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unknown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Hungarian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peasantry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large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semi-circular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i="1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motika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used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construction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irrigation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ditches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and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soil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loosened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tools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called</a:t>
            </a:r>
            <a:r>
              <a:rPr lang="hu-HU" sz="2400" i="1" dirty="0">
                <a:latin typeface="Times New Roman" panose="02020603050405020304" pitchFamily="18" charset="0"/>
                <a:ea typeface="TimesNewRoman,Italic"/>
                <a:cs typeface="Times New Roman" panose="02020603050405020304" pitchFamily="18" charset="0"/>
              </a:rPr>
              <a:t> csapa 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and </a:t>
            </a:r>
            <a:r>
              <a:rPr lang="hu-HU" sz="2400" i="1" dirty="0" err="1">
                <a:latin typeface="Times New Roman" panose="02020603050405020304" pitchFamily="18" charset="0"/>
                <a:ea typeface="TimesNewRoman,Italic"/>
                <a:cs typeface="Times New Roman" panose="02020603050405020304" pitchFamily="18" charset="0"/>
              </a:rPr>
              <a:t>kalisztrija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bolgá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7" y="237324"/>
            <a:ext cx="4043226" cy="580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23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tik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06" y="156754"/>
            <a:ext cx="8190659" cy="598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270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27611" y="1027612"/>
            <a:ext cx="101367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used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complex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production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system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allowed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produce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sell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large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quantities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vegetables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The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worked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within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specific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production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sales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labor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organization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framework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disappeared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labor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wage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workers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10" y="2778033"/>
            <a:ext cx="5091612" cy="381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17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 </a:t>
            </a:r>
            <a:r>
              <a:rPr lang="hu-H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societies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settled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Szentes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surrounding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villages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almost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exclusively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mixed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marriages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nationality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religion.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married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instead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basically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quick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local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marriage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outlined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help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estate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owners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sought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citizenship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434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vano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7" y="-1760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vano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1" y="598518"/>
            <a:ext cx="3735976" cy="60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394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40525" y="783772"/>
            <a:ext cx="101019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children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followed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mother's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father's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religious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affiliation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is,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baptized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Catholic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or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Calvinist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Ortodox.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However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there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also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exceptions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such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family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Jordán Ivanov in Szegvár.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According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state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registry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head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family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himself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insisted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children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born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marriage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followers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Ortodox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Church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. </a:t>
            </a:r>
            <a:endParaRPr lang="hu-HU" sz="2400" dirty="0"/>
          </a:p>
        </p:txBody>
      </p:sp>
      <p:pic>
        <p:nvPicPr>
          <p:cNvPr id="3" name="Picture 4" descr="Ivano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4" y="2792433"/>
            <a:ext cx="5255623" cy="39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223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027611" y="1367246"/>
            <a:ext cx="9997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latin typeface="Times New Roman" panose="02020603050405020304" pitchFamily="18" charset="0"/>
                <a:ea typeface="TimesNewRoman"/>
              </a:rPr>
              <a:t>Miklós 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Nedelkovics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also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from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Szegvár,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also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closely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connected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Orthodox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parish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Szentes.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His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name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appears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its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registers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several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times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although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different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spellings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(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Nucolaj</a:t>
            </a:r>
            <a:r>
              <a:rPr lang="hu-HU" sz="2400" b="1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Nedelkoviciu</a:t>
            </a:r>
            <a:r>
              <a:rPr lang="hu-HU" sz="2400" b="1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Nedelko</a:t>
            </a:r>
            <a:r>
              <a:rPr lang="hu-HU" sz="2400" b="1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Nukoszáj</a:t>
            </a:r>
            <a:r>
              <a:rPr lang="hu-HU" sz="2400" b="1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Nikolae</a:t>
            </a:r>
            <a:r>
              <a:rPr lang="hu-HU" sz="2400" b="1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Nedelko</a:t>
            </a:r>
            <a:r>
              <a:rPr lang="hu-HU" sz="2400" b="1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Nikolae</a:t>
            </a:r>
            <a:r>
              <a:rPr lang="hu-HU" sz="2400" b="1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ea typeface="TimesNewRoman"/>
              </a:rPr>
              <a:t>Nedelkovics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). The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gardener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34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when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he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married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18-year-old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Catholic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Terézia Oláh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February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1886.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children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baptized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Orthodox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,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names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appear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registers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parish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Szentes.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12155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06286" y="1123407"/>
            <a:ext cx="91265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Since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Hungarian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language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used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almost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exclusively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 mixed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marriages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children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did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speak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all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learnt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only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few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words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Only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those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worked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fathers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other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longer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period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time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acquired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native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language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head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family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some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extent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52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80457" y="2020388"/>
            <a:ext cx="93878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What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principles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determined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partner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selection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?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According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archival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sources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married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primarily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into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families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periphery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local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society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financial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means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quite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modest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thus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mostly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worked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laborers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did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have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own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land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if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did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its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size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did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ensure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livelihood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It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reason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married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these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families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richer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peasant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families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it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perspective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„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take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in” a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stranger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modest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financial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background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19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09897" y="1245326"/>
            <a:ext cx="10180320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could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operate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gardens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solely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ethnic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basis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this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is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developed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intensive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relations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members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host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communities</a:t>
            </a:r>
            <a:r>
              <a:rPr lang="hu-HU" sz="2400" dirty="0" smtClean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regularly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employed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laborers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especially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during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period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when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large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quantities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crops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harvested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prepared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sale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Some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wives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among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seasonal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workers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worked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gardens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r>
              <a:rPr lang="hu-HU" sz="2400" baseline="300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Hard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work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precison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might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have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been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an important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aspect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choosing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partner. The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marriage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relationships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established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wage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workers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could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be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great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advantage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since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labor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part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labor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needed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vegetable-growing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could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provided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from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among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relatives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even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reciprocal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basis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Thus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work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relationships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basically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determined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practice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partner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selection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0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7646" y="1297577"/>
            <a:ext cx="10180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</a:t>
            </a:r>
            <a:r>
              <a:rPr lang="hu-H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focuses</a:t>
            </a:r>
            <a:r>
              <a:rPr lang="hu-H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life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return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homeland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permanently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successfully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communities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580"/>
            <a:ext cx="12192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0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23406" y="1915885"/>
            <a:ext cx="9753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Marriages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made a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decisive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contribution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fact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part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temporarily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staying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studied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settlements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settled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down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permanently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There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is no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information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if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any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them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moved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back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Bulgaria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Hungarian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wives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Peferably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tried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take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advantage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favorable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economic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opportunities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vegetable-growing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host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communities</a:t>
            </a:r>
            <a:r>
              <a:rPr lang="hu-HU" sz="24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08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23703" y="1184366"/>
            <a:ext cx="94749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When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arrived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in Hungary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due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lack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adequate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financial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opportunities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could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think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acquiring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own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land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. It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reason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why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were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forced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lease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land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or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work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certain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share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"/>
              </a:rPr>
              <a:t>products</a:t>
            </a:r>
            <a:r>
              <a:rPr lang="hu-HU" sz="2400" dirty="0">
                <a:latin typeface="Times New Roman" panose="02020603050405020304" pitchFamily="18" charset="0"/>
                <a:ea typeface="TimesNewRoman"/>
              </a:rPr>
              <a:t>.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21780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49531" y="374470"/>
            <a:ext cx="976230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According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descendants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Jordán Ivanov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brought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Hungary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uncles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8-9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old.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according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archival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Hungary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1888,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already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old.</a:t>
            </a:r>
            <a:r>
              <a:rPr lang="hu-HU" sz="2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December 19, 1872, in a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village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Dzhuljunica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(Iván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Penchu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Dimova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Nedelja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Szegvár in 1901,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1903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among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self-employed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gardeners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It is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possible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farm of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entrepreneurs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Tódor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Nenov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Miklós Tódor.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farm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property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Károlyi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December 3, 1904, he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married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a local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woman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Mária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Csentes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whose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family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earned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their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living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day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laborers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In 1920,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when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Szegvár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prefectural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office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made a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report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foreign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citizens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staying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village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Ivanov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family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still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lived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same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household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with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wife's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parents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but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that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time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Bulgarian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market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gardener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had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already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had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his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own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land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0.24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hectares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He had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further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increased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his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property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1.6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hectares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by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1935,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which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indicates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his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gradual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financial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growth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He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obviously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followed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strategy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that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seemed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be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common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among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members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Hungarian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peasant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society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invest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income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from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gardening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in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purchase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of </a:t>
            </a:r>
            <a:r>
              <a:rPr lang="hu-HU" sz="2200" dirty="0" err="1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land</a:t>
            </a:r>
            <a:r>
              <a:rPr lang="hu-HU" sz="2200" dirty="0"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. (Mód 2012: 19–21)</a:t>
            </a:r>
            <a:endParaRPr lang="hu-H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41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vano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738" y="0"/>
            <a:ext cx="414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827314" y="400595"/>
            <a:ext cx="587828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next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stage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local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society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took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Hungarian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citizenship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Thanks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decrees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issued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either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countries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affect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forced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back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birth</a:t>
            </a:r>
            <a:r>
              <a:rPr lang="hu-H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hu-H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Family</a:t>
            </a:r>
            <a:r>
              <a:rPr lang="hu-H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members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could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obtain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Hungarian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citizenship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if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head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family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also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had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status. It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certainly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an important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motivating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factor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gardeners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. Miklós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Nedelkovics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wife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children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obtained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Hungarian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citizenship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through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naturalization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obtain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Hungarian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citizenship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had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meet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different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conditions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: prior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submitting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application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had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stay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in Hungary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five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years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and had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taxes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they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had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be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included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bonds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settlements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and had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have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impeccable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behavior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hu-HU" sz="2200" dirty="0"/>
              <a:t> </a:t>
            </a:r>
            <a:endParaRPr lang="hu-H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65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63039" y="870857"/>
            <a:ext cx="895241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Ministry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Interior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issued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naturalization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certificate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21, 1912,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took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citizenship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oath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within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failed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it,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official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document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Miklós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Nedelkovics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took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oath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presence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competent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authorities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officially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received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Hungarian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citizenship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Szegvár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followed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initiated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during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1930s. The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submit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local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authorities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included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settlement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documents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precisely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recorded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required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obtaining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citizenship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staying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paying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taxes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settlement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much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property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indicated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had got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married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married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children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hu-H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677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5029" y="274638"/>
            <a:ext cx="9962605" cy="1143000"/>
          </a:xfrm>
        </p:spPr>
        <p:txBody>
          <a:bodyPr/>
          <a:lstStyle/>
          <a:p>
            <a:pPr algn="ctr" eaLnBrk="1" hangingPunct="1"/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gardener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(Ferenc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Czibulya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adapted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hu-HU" alt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olgár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39" y="1245643"/>
            <a:ext cx="3849687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Image result for czibulya ferenc bolgárkertészet magyar földö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12" y="1149850"/>
            <a:ext cx="4141787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5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43497" y="287338"/>
            <a:ext cx="9248503" cy="661987"/>
          </a:xfrm>
        </p:spPr>
        <p:txBody>
          <a:bodyPr/>
          <a:lstStyle/>
          <a:p>
            <a:pPr eaLnBrk="1" hangingPunct="1"/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gardeners</a:t>
            </a:r>
            <a:endParaRPr lang="hu-HU" alt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szalva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79" y="1228227"/>
            <a:ext cx="878522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69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szalva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1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287338"/>
            <a:ext cx="10633075" cy="1044575"/>
          </a:xfrm>
        </p:spPr>
        <p:txBody>
          <a:bodyPr/>
          <a:lstStyle/>
          <a:p>
            <a:pPr algn="ctr" eaLnBrk="1" hangingPunct="1"/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Péter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Szalva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expert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specialized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breeding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hu-HU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parents</a:t>
            </a:r>
            <a:endParaRPr lang="hu-HU" alt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szalva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71" y="1457326"/>
            <a:ext cx="376237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Szalva nagyszülő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97" y="1457326"/>
            <a:ext cx="32940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3912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g6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0"/>
            <a:ext cx="5021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43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9" y="0"/>
            <a:ext cx="10711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65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10" y="1245326"/>
            <a:ext cx="6678198" cy="501178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17" y="0"/>
            <a:ext cx="4592411" cy="6858000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 idx="4294967295"/>
          </p:nvPr>
        </p:nvSpPr>
        <p:spPr>
          <a:xfrm>
            <a:off x="0" y="287338"/>
            <a:ext cx="6053138" cy="739775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Heritagization</a:t>
            </a: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64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01487" y="653144"/>
            <a:ext cx="99103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hu-H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</a:t>
            </a:r>
            <a:r>
              <a:rPr lang="hu-H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tried</a:t>
            </a:r>
            <a:r>
              <a:rPr lang="hu-H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interpret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occupational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society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a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context.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temporal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distance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difficult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grasp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decisions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behind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down,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nonetheless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analyzing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explored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during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migration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life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establish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market-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permanently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settlements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characterized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migration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life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hu-HU" sz="2400" dirty="0" smtClean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2400" dirty="0" smtClean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Most 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of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Bulgarian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returned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home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communities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when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agricultural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production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stopped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represented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group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involved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periodic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or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circular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migration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The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steps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process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led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integration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Bulgarians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can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be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outlined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with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help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different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types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sources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Its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final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result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in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given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settlements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they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became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land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real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estate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owners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who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after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while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sought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obtain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Hungarian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citizenship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well</a:t>
            </a:r>
            <a:r>
              <a:rPr lang="hu-HU" sz="24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5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75063" y="844731"/>
            <a:ext cx="33876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It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chance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chose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Szentes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surrounding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villages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site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research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area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is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one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Hungary's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most important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vegetable-growing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regions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thanks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activities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influence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immigrant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gardeners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during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20th </a:t>
            </a:r>
            <a:r>
              <a:rPr 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century</a:t>
            </a: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42" y="844731"/>
            <a:ext cx="7026327" cy="49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2" y="1471749"/>
            <a:ext cx="6752108" cy="425889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08" y="0"/>
            <a:ext cx="4550664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75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05096" y="260350"/>
            <a:ext cx="12871722" cy="73242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farms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specialized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horticulture</a:t>
            </a:r>
            <a:r>
              <a:rPr lang="hu-HU" alt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(1957)</a:t>
            </a:r>
          </a:p>
        </p:txBody>
      </p:sp>
      <p:pic>
        <p:nvPicPr>
          <p:cNvPr id="2052" name="Picture 4" descr="0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6" y="1140619"/>
            <a:ext cx="7852374" cy="560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3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ív">
  <a:themeElements>
    <a:clrScheme name="Retrospektív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348</TotalTime>
  <Words>2985</Words>
  <Application>Microsoft Office PowerPoint</Application>
  <PresentationFormat>Szélesvásznú</PresentationFormat>
  <Paragraphs>99</Paragraphs>
  <Slides>61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61</vt:i4>
      </vt:variant>
    </vt:vector>
  </HeadingPairs>
  <TitlesOfParts>
    <vt:vector size="69" baseType="lpstr">
      <vt:lpstr>Calibri</vt:lpstr>
      <vt:lpstr>Calibri Light</vt:lpstr>
      <vt:lpstr>Times New Roman</vt:lpstr>
      <vt:lpstr>TimesNewRoman</vt:lpstr>
      <vt:lpstr>TimesNewRoman,Italic</vt:lpstr>
      <vt:lpstr>TimesNewRomanPSMT</vt:lpstr>
      <vt:lpstr>Retrospektív</vt:lpstr>
      <vt:lpstr>Photo Editor fénykép</vt:lpstr>
      <vt:lpstr>Integration of Bulgarian Market-Gardeners into the Local Society. Examples from South-Eastern Hungary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Map about farms specialized on horticulture (1957)</vt:lpstr>
      <vt:lpstr>PowerPoint-bemutató</vt:lpstr>
      <vt:lpstr>PowerPoint-bemutató</vt:lpstr>
      <vt:lpstr>PowerPoint-bemutató</vt:lpstr>
      <vt:lpstr>PowerPoint-bemutató</vt:lpstr>
      <vt:lpstr>PowerPoint-bemutató</vt:lpstr>
      <vt:lpstr>Research methods and sources </vt:lpstr>
      <vt:lpstr>Newspapers</vt:lpstr>
      <vt:lpstr>PowerPoint-bemutató</vt:lpstr>
      <vt:lpstr>Archival sources</vt:lpstr>
      <vt:lpstr>PowerPoint-bemutató</vt:lpstr>
      <vt:lpstr>PowerPoint-bemutató</vt:lpstr>
      <vt:lpstr>PowerPoint-bemutató</vt:lpstr>
      <vt:lpstr>PowerPoint-bemutató</vt:lpstr>
      <vt:lpstr>PowerPoint-bemutató</vt:lpstr>
      <vt:lpstr>Interviews</vt:lpstr>
      <vt:lpstr>Migration of Bulgarian market-gardeners to the region around Szentes </vt:lpstr>
      <vt:lpstr>PowerPoint-bemutató</vt:lpstr>
      <vt:lpstr>PowerPoint-bemutató</vt:lpstr>
      <vt:lpstr>PowerPoint-bemutató</vt:lpstr>
      <vt:lpstr>Horse-drawn carriage delivering vegetables  to the market </vt:lpstr>
      <vt:lpstr>PowerPoint-bemutató</vt:lpstr>
      <vt:lpstr>PowerPoint-bemutató</vt:lpstr>
      <vt:lpstr>PowerPoint-bemutató</vt:lpstr>
      <vt:lpstr>PowerPoint-bemutató</vt:lpstr>
      <vt:lpstr>Agricultural knowledge and cultivation technology</vt:lpstr>
      <vt:lpstr>PowerPoint-bemutató</vt:lpstr>
      <vt:lpstr>PowerPoint-bemutató</vt:lpstr>
      <vt:lpstr>Water wheel in winter on a postcard from Szentes</vt:lpstr>
      <vt:lpstr>Picture from the beginning of the 20th century</vt:lpstr>
      <vt:lpstr>PowerPoint-bemutató</vt:lpstr>
      <vt:lpstr>PowerPoint-bemutató</vt:lpstr>
      <vt:lpstr>PowerPoint-bemutató</vt:lpstr>
      <vt:lpstr>PowerPoint-bemutató</vt:lpstr>
      <vt:lpstr>The process and steps of integration into local societies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The first Hungarian gardener (Ferenc Czibulya) who adapted the new method</vt:lpstr>
      <vt:lpstr>The first Hungarian gardeners</vt:lpstr>
      <vt:lpstr>PowerPoint-bemutató</vt:lpstr>
      <vt:lpstr>Péter Szalva, agricultural expert specialized on vegetable breeding and his parents</vt:lpstr>
      <vt:lpstr>PowerPoint-bemutató</vt:lpstr>
      <vt:lpstr>Heritagization process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 of Bulgarian Market-Gardeners into the Local Society. Examples from South-Eastern Hungary</dc:title>
  <dc:creator>Laci</dc:creator>
  <cp:lastModifiedBy>Laci</cp:lastModifiedBy>
  <cp:revision>27</cp:revision>
  <dcterms:created xsi:type="dcterms:W3CDTF">2023-11-02T14:26:45Z</dcterms:created>
  <dcterms:modified xsi:type="dcterms:W3CDTF">2023-11-04T17:24:39Z</dcterms:modified>
</cp:coreProperties>
</file>