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6" r:id="rId8"/>
    <p:sldId id="262" r:id="rId9"/>
    <p:sldId id="265" r:id="rId10"/>
    <p:sldId id="267" r:id="rId11"/>
  </p:sldIdLst>
  <p:sldSz cx="9144000" cy="6858000" type="screen4x3"/>
  <p:notesSz cx="6858000" cy="9144000"/>
  <p:defaultTextStyle>
    <a:defPPr>
      <a:defRPr lang="en-US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0" d="100"/>
          <a:sy n="70" d="100"/>
        </p:scale>
        <p:origin x="-1386" y="-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 lvl="0"/>
            <a:fld id="{9A0DB2DC-4C9A-4742-B13C-FB6460FD3503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404664"/>
            <a:ext cx="7543800" cy="2808312"/>
          </a:xfrm>
        </p:spPr>
        <p:txBody>
          <a:bodyPr/>
          <a:lstStyle/>
          <a:p>
            <a:r>
              <a:rPr lang="en-US" sz="3200" b="1" dirty="0">
                <a:solidFill>
                  <a:srgbClr val="FFC000"/>
                </a:solidFill>
                <a:effectLst/>
              </a:rPr>
              <a:t>Immigration and the Garden as a Workshop: </a:t>
            </a:r>
            <a:r>
              <a:rPr lang="en-US" sz="3200" b="1" dirty="0" smtClean="0">
                <a:solidFill>
                  <a:srgbClr val="FFC000"/>
                </a:solidFill>
                <a:effectLst/>
              </a:rPr>
              <a:t/>
            </a:r>
            <a:br>
              <a:rPr lang="en-US" sz="3200" b="1" dirty="0" smtClean="0">
                <a:solidFill>
                  <a:srgbClr val="FFC000"/>
                </a:solidFill>
                <a:effectLst/>
              </a:rPr>
            </a:br>
            <a:r>
              <a:rPr lang="en-US" sz="3200" b="1" dirty="0" smtClean="0">
                <a:effectLst/>
              </a:rPr>
              <a:t>Resettling </a:t>
            </a:r>
            <a:r>
              <a:rPr lang="en-US" sz="3200" b="1" dirty="0">
                <a:effectLst/>
              </a:rPr>
              <a:t>and Cultural Interaction of Bulgarian Immigrant Groups </a:t>
            </a:r>
            <a:r>
              <a:rPr lang="en-US" sz="3200" b="1" dirty="0" smtClean="0">
                <a:effectLst/>
              </a:rPr>
              <a:t/>
            </a:r>
            <a:br>
              <a:rPr lang="en-US" sz="3200" b="1" dirty="0" smtClean="0">
                <a:effectLst/>
              </a:rPr>
            </a:br>
            <a:r>
              <a:rPr lang="en-US" sz="3200" b="1" dirty="0" smtClean="0">
                <a:effectLst/>
              </a:rPr>
              <a:t>to </a:t>
            </a:r>
            <a:r>
              <a:rPr lang="en-US" sz="3200" b="1" dirty="0">
                <a:effectLst/>
              </a:rPr>
              <a:t>Hungary (late 19th </a:t>
            </a:r>
            <a:r>
              <a:rPr lang="en-US" sz="3200" b="1" dirty="0" smtClean="0">
                <a:effectLst/>
              </a:rPr>
              <a:t>– early </a:t>
            </a:r>
            <a:r>
              <a:rPr lang="en-US" sz="3200" b="1" dirty="0">
                <a:effectLst/>
              </a:rPr>
              <a:t>20th c</a:t>
            </a:r>
            <a:r>
              <a:rPr lang="en-US" sz="3200" b="1" dirty="0" smtClean="0">
                <a:effectLst/>
              </a:rPr>
              <a:t>.)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284984"/>
            <a:ext cx="6542856" cy="230425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Nikolai Vukov</a:t>
            </a:r>
          </a:p>
          <a:p>
            <a:r>
              <a:rPr lang="en-US" dirty="0" smtClean="0"/>
              <a:t>Associate Professor, Ph.D.</a:t>
            </a:r>
          </a:p>
          <a:p>
            <a:r>
              <a:rPr lang="en-US" dirty="0" smtClean="0"/>
              <a:t>Institute of Ethnology and Folklore Studies with Ethnographic Museum –</a:t>
            </a:r>
          </a:p>
          <a:p>
            <a:r>
              <a:rPr lang="en-US" dirty="0" smtClean="0"/>
              <a:t>Bulgarian Academy of Sciences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775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9552" y="404664"/>
            <a:ext cx="7781488" cy="936104"/>
          </a:xfrm>
        </p:spPr>
        <p:txBody>
          <a:bodyPr/>
          <a:lstStyle/>
          <a:p>
            <a:r>
              <a:rPr lang="en-US" sz="2800" dirty="0" smtClean="0"/>
              <a:t>Immigration as rhizomatic experience</a:t>
            </a:r>
            <a:endParaRPr lang="en-US" sz="2800" dirty="0"/>
          </a:p>
        </p:txBody>
      </p:sp>
      <p:pic>
        <p:nvPicPr>
          <p:cNvPr id="8194" name="Picture 2" descr="C:\Users\Admin\Desktop\Градинари-лекция\rhizome_best1_large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772816"/>
            <a:ext cx="5616624" cy="4427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238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074" name="Picture 2" descr="C:\Users\Admin\Desktop\Градинари-лекция\8-gradinari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92696"/>
            <a:ext cx="8322025" cy="5380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9693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26" name="Picture 2" descr="C:\Users\Admin\Desktop\Градинари-лекция\4bf4a0206e667d03d34ab0206af6c9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2736"/>
            <a:ext cx="8454018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0270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050" name="Picture 2" descr="C:\Users\Admin\Desktop\Градинари-лекция\USED\5e4d971361df7a24e8adfba2db80a62d (1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08720"/>
            <a:ext cx="8458521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15008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098" name="Picture 2" descr="C:\Users\Admin\Desktop\Градинари-лекция\Balgarski-gradinari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8074196" cy="5783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84242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122" name="Picture 2" descr="C:\Users\Admin\Desktop\Градинари-лекция\Balgarski-gradinari-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8290109" cy="5813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78526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7170" name="Picture 2" descr="C:\Users\Admin\Desktop\Градинари-лекция\home_Rxdv5R_oZgM2c_j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37" y="685800"/>
            <a:ext cx="8301327" cy="5551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33118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146" name="Picture 2" descr="C:\Users\Admin\Desktop\Градинари-лекция\Balgarski-gradinari-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3"/>
            <a:ext cx="8136904" cy="598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08808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16632"/>
            <a:ext cx="8208912" cy="648072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effectLst/>
              </a:rPr>
              <a:t>Historical </a:t>
            </a:r>
            <a:r>
              <a:rPr lang="en-US" sz="2400" b="1" dirty="0">
                <a:effectLst/>
              </a:rPr>
              <a:t>Waves of Bulgarian Immigration to </a:t>
            </a:r>
            <a:r>
              <a:rPr lang="en-US" sz="2400" b="1" dirty="0" smtClean="0">
                <a:effectLst/>
              </a:rPr>
              <a:t>Hungary</a:t>
            </a:r>
          </a:p>
          <a:p>
            <a:r>
              <a:rPr lang="en-US" sz="2400" b="1" dirty="0" smtClean="0">
                <a:effectLst/>
              </a:rPr>
              <a:t>Bulgarian Gardening as a Central European Phenomenon</a:t>
            </a:r>
          </a:p>
          <a:p>
            <a:r>
              <a:rPr lang="en-US" sz="2400" b="1" dirty="0" smtClean="0">
                <a:effectLst/>
              </a:rPr>
              <a:t>Economic Migration</a:t>
            </a:r>
            <a:endParaRPr lang="en-US" sz="2400" b="1" dirty="0">
              <a:effectLst/>
            </a:endParaRPr>
          </a:p>
          <a:p>
            <a:r>
              <a:rPr lang="en-US" sz="2400" b="1" dirty="0" smtClean="0">
                <a:effectLst/>
              </a:rPr>
              <a:t>Conditions of Resettling, Seasonal Pattern</a:t>
            </a:r>
          </a:p>
          <a:p>
            <a:r>
              <a:rPr lang="en-US" sz="2400" b="1" dirty="0">
                <a:effectLst/>
              </a:rPr>
              <a:t>The Garden as a </a:t>
            </a:r>
            <a:r>
              <a:rPr lang="en-US" sz="2400" b="1" dirty="0" smtClean="0">
                <a:effectLst/>
              </a:rPr>
              <a:t>Workshop</a:t>
            </a:r>
          </a:p>
          <a:p>
            <a:r>
              <a:rPr lang="en-US" sz="2400" b="1" dirty="0" smtClean="0">
                <a:effectLst/>
              </a:rPr>
              <a:t>Institutions and Community Development</a:t>
            </a:r>
            <a:endParaRPr lang="en-US" sz="2400" dirty="0"/>
          </a:p>
          <a:p>
            <a:r>
              <a:rPr lang="en-US" sz="2400" b="1" dirty="0" smtClean="0">
                <a:effectLst/>
              </a:rPr>
              <a:t>Gardeners and Social Change – Modernizing Impact on Horticulture, Nutrition, Community Organization</a:t>
            </a:r>
          </a:p>
          <a:p>
            <a:r>
              <a:rPr lang="en-US" sz="2400" b="1" dirty="0" smtClean="0">
                <a:effectLst/>
              </a:rPr>
              <a:t>Multiple Modernities</a:t>
            </a:r>
          </a:p>
          <a:p>
            <a:r>
              <a:rPr lang="en-US" sz="2400" b="1" dirty="0" smtClean="0">
                <a:effectLst/>
              </a:rPr>
              <a:t>Adjustment and Interactions with the Host Society</a:t>
            </a:r>
          </a:p>
          <a:p>
            <a:r>
              <a:rPr lang="en-US" sz="2400" b="1" dirty="0">
                <a:effectLst/>
              </a:rPr>
              <a:t>Links with the Lands of Origin and Transfer of Social Experience from Hungary</a:t>
            </a:r>
          </a:p>
          <a:p>
            <a:r>
              <a:rPr lang="en-US" sz="2400" b="1" dirty="0" smtClean="0">
                <a:effectLst/>
              </a:rPr>
              <a:t>Development of the Gardeners’ Community during the 20</a:t>
            </a:r>
            <a:r>
              <a:rPr lang="en-US" sz="2400" b="1" baseline="30000" dirty="0" smtClean="0">
                <a:effectLst/>
              </a:rPr>
              <a:t>th</a:t>
            </a:r>
            <a:r>
              <a:rPr lang="en-US" sz="2400" b="1" dirty="0" smtClean="0">
                <a:effectLst/>
              </a:rPr>
              <a:t> century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 flipH="1">
            <a:off x="8321040" y="332656"/>
            <a:ext cx="499432" cy="6408712"/>
          </a:xfrm>
        </p:spPr>
        <p:txBody>
          <a:bodyPr/>
          <a:lstStyle/>
          <a:p>
            <a:r>
              <a:rPr lang="en-US" sz="1800" b="1" dirty="0" smtClean="0">
                <a:solidFill>
                  <a:srgbClr val="FFC000"/>
                </a:solidFill>
                <a:effectLst/>
              </a:rPr>
              <a:t> </a:t>
            </a:r>
            <a:r>
              <a:rPr lang="en-US" sz="1800" b="1" dirty="0">
                <a:solidFill>
                  <a:srgbClr val="FFC000"/>
                </a:solidFill>
                <a:effectLst/>
              </a:rPr>
              <a:t/>
            </a:r>
            <a:br>
              <a:rPr lang="en-US" sz="1800" b="1" dirty="0">
                <a:solidFill>
                  <a:srgbClr val="FFC000"/>
                </a:solidFill>
                <a:effectLst/>
              </a:rPr>
            </a:b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55509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2930</TotalTime>
  <Words>118</Words>
  <Application>Microsoft Office PowerPoint</Application>
  <PresentationFormat>On-screen Show (4:3)</PresentationFormat>
  <Paragraphs>25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Elemental</vt:lpstr>
      <vt:lpstr>Immigration and the Garden as a Workshop:  Resettling and Cultural Interaction of Bulgarian Immigrant Groups  to Hungary (late 19th – early 20th c.)</vt:lpstr>
      <vt:lpstr> </vt:lpstr>
      <vt:lpstr> </vt:lpstr>
      <vt:lpstr> </vt:lpstr>
      <vt:lpstr> </vt:lpstr>
      <vt:lpstr> </vt:lpstr>
      <vt:lpstr> </vt:lpstr>
      <vt:lpstr> </vt:lpstr>
      <vt:lpstr>  </vt:lpstr>
      <vt:lpstr>Immigration as rhizomatic experience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12</cp:revision>
  <dcterms:created xsi:type="dcterms:W3CDTF">2022-10-23T06:41:52Z</dcterms:created>
  <dcterms:modified xsi:type="dcterms:W3CDTF">2022-10-25T07:33:10Z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1033-11.2.0.11371</vt:lpwstr>
  </property>
  <property fmtid="{D5CDD505-2E9C-101B-9397-08002B2CF9AE}" pid="3" name="ICV">
    <vt:lpwstr>06CEB6856C424FAFB68379BEDF91F76C</vt:lpwstr>
  </property>
</Properties>
</file>